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3" r:id="rId6"/>
    <p:sldId id="261" r:id="rId7"/>
    <p:sldId id="262" r:id="rId8"/>
    <p:sldId id="320" r:id="rId9"/>
    <p:sldId id="319" r:id="rId10"/>
    <p:sldId id="297" r:id="rId11"/>
    <p:sldId id="263" r:id="rId12"/>
    <p:sldId id="270" r:id="rId13"/>
    <p:sldId id="265" r:id="rId14"/>
    <p:sldId id="264" r:id="rId15"/>
    <p:sldId id="271" r:id="rId16"/>
    <p:sldId id="272" r:id="rId17"/>
    <p:sldId id="302" r:id="rId18"/>
    <p:sldId id="303" r:id="rId19"/>
    <p:sldId id="304" r:id="rId20"/>
    <p:sldId id="300" r:id="rId21"/>
    <p:sldId id="305" r:id="rId22"/>
    <p:sldId id="278" r:id="rId23"/>
    <p:sldId id="266" r:id="rId24"/>
    <p:sldId id="277" r:id="rId25"/>
    <p:sldId id="306" r:id="rId26"/>
    <p:sldId id="282" r:id="rId27"/>
    <p:sldId id="296" r:id="rId28"/>
    <p:sldId id="307" r:id="rId29"/>
    <p:sldId id="308" r:id="rId30"/>
    <p:sldId id="309" r:id="rId31"/>
    <p:sldId id="290" r:id="rId32"/>
    <p:sldId id="286" r:id="rId33"/>
    <p:sldId id="301" r:id="rId34"/>
    <p:sldId id="287" r:id="rId35"/>
    <p:sldId id="288" r:id="rId36"/>
    <p:sldId id="310" r:id="rId37"/>
    <p:sldId id="311" r:id="rId38"/>
    <p:sldId id="317" r:id="rId39"/>
    <p:sldId id="312" r:id="rId40"/>
    <p:sldId id="318" r:id="rId41"/>
    <p:sldId id="313" r:id="rId42"/>
    <p:sldId id="314" r:id="rId43"/>
    <p:sldId id="315" r:id="rId44"/>
    <p:sldId id="316" r:id="rId45"/>
    <p:sldId id="294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414" autoAdjust="0"/>
  </p:normalViewPr>
  <p:slideViewPr>
    <p:cSldViewPr>
      <p:cViewPr varScale="1">
        <p:scale>
          <a:sx n="173" d="100"/>
          <a:sy n="173" d="100"/>
        </p:scale>
        <p:origin x="-4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21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fsl.cs.uiuc.edu/images/f/fc/SIMPLE.pdf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://fsl.cs.uiuc.edu/index.php/Special:MatchCOnline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 and Matching Logic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962400"/>
            <a:ext cx="7239000" cy="25908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Grigore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Rosu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University of Illinois at Urbana-Champaign</a:t>
            </a:r>
          </a:p>
          <a:p>
            <a:endParaRPr lang="en-US" dirty="0" smtClean="0"/>
          </a:p>
          <a:p>
            <a:r>
              <a:rPr lang="en-US" dirty="0" smtClean="0"/>
              <a:t>Joint work with the FSL group at UIUC (USA) and the FMSE group at UAIC (Romania)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- 1971: </a:t>
            </a:r>
            <a:r>
              <a:rPr lang="en-US" dirty="0" err="1" smtClean="0"/>
              <a:t>Denotational</a:t>
            </a:r>
            <a:r>
              <a:rPr lang="en-US" dirty="0" smtClean="0"/>
              <a:t> Semantics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458200" cy="4191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  <a:r>
              <a:rPr lang="en-US" dirty="0" smtClean="0"/>
              <a:t>, provided enough/appropriate mathematical domains available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  <a:r>
              <a:rPr lang="en-US" dirty="0" smtClean="0"/>
              <a:t>: we can execute/approximate fixed-points</a:t>
            </a:r>
          </a:p>
          <a:p>
            <a:pPr lvl="1"/>
            <a:r>
              <a:rPr lang="en-US" dirty="0" smtClean="0"/>
              <a:t>Although factorial(5) crashes </a:t>
            </a:r>
            <a:r>
              <a:rPr lang="en-US" dirty="0" err="1" smtClean="0"/>
              <a:t>Papaspyrou’s</a:t>
            </a:r>
            <a:r>
              <a:rPr lang="en-US" dirty="0" smtClean="0"/>
              <a:t> C semantics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  <a:r>
              <a:rPr lang="en-US" dirty="0" smtClean="0"/>
              <a:t>, provided one uses advanced features</a:t>
            </a:r>
          </a:p>
          <a:p>
            <a:pPr lvl="1"/>
            <a:r>
              <a:rPr lang="en-US" dirty="0" smtClean="0"/>
              <a:t>Monads, continuations, resumptions</a:t>
            </a:r>
          </a:p>
          <a:p>
            <a:r>
              <a:rPr lang="en-US" dirty="0" smtClean="0"/>
              <a:t>Basis for </a:t>
            </a:r>
            <a:r>
              <a:rPr lang="en-US" dirty="0" smtClean="0">
                <a:solidFill>
                  <a:srgbClr val="FF0000"/>
                </a:solidFill>
              </a:rPr>
              <a:t>program verification</a:t>
            </a:r>
          </a:p>
          <a:p>
            <a:pPr lvl="1"/>
            <a:r>
              <a:rPr lang="en-US" dirty="0" smtClean="0"/>
              <a:t>Program = least fixed point, so we can use induction</a:t>
            </a:r>
          </a:p>
          <a:p>
            <a:r>
              <a:rPr lang="en-US" dirty="0" smtClean="0"/>
              <a:t>Hard to use and understand; requires expert knowledge; no overwhelming evidence it is practical for verification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564083"/>
            <a:ext cx="73420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Reasonable trade-offs. “Compiles” programs into</a:t>
            </a:r>
          </a:p>
        </p:txBody>
      </p:sp>
      <p:sp>
        <p:nvSpPr>
          <p:cNvPr id="5" name="Rectangle 4"/>
          <p:cNvSpPr/>
          <p:nvPr/>
        </p:nvSpPr>
        <p:spPr>
          <a:xfrm>
            <a:off x="464457" y="1930569"/>
            <a:ext cx="667426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mathematical objects, so it can be </a:t>
            </a:r>
            <a:r>
              <a:rPr lang="en-US" sz="2700" i="1" dirty="0" smtClean="0">
                <a:solidFill>
                  <a:prstClr val="black"/>
                </a:solidFill>
              </a:rPr>
              <a:t>in principle</a:t>
            </a:r>
            <a:r>
              <a:rPr lang="en-US" sz="2700" dirty="0" smtClean="0">
                <a:solidFill>
                  <a:prstClr val="black"/>
                </a:solidFill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- 1981: Operational Semantics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686800" cy="40386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  <a:r>
              <a:rPr lang="en-US" dirty="0" smtClean="0"/>
              <a:t>, by its very nature </a:t>
            </a:r>
          </a:p>
          <a:p>
            <a:pPr lvl="1"/>
            <a:r>
              <a:rPr lang="en-US" dirty="0" smtClean="0"/>
              <a:t>Although </a:t>
            </a:r>
            <a:r>
              <a:rPr lang="en-US" dirty="0" err="1" smtClean="0"/>
              <a:t>Norish’s</a:t>
            </a:r>
            <a:r>
              <a:rPr lang="en-US" dirty="0" smtClean="0"/>
              <a:t> C semantics not executable, evaluation contexts are inefficient, CHAM has no machine support, etc.</a:t>
            </a:r>
            <a:endParaRPr lang="en-US" sz="2400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  <a:r>
              <a:rPr lang="en-US" dirty="0" smtClean="0"/>
              <a:t> … in principle</a:t>
            </a:r>
          </a:p>
          <a:p>
            <a:pPr lvl="1"/>
            <a:r>
              <a:rPr lang="en-US" dirty="0" smtClean="0"/>
              <a:t>Although hard to use both evaluation contexts (for call/CC,  </a:t>
            </a:r>
            <a:r>
              <a:rPr lang="en-US" dirty="0" err="1" smtClean="0"/>
              <a:t>longjumps</a:t>
            </a:r>
            <a:r>
              <a:rPr lang="en-US" dirty="0" smtClean="0"/>
              <a:t>,…) and environment-store (for pointers, threads,…)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  <a:r>
              <a:rPr lang="en-US" dirty="0" smtClean="0"/>
              <a:t>, when one uses</a:t>
            </a:r>
          </a:p>
          <a:p>
            <a:pPr lvl="1"/>
            <a:r>
              <a:rPr lang="en-US" dirty="0" smtClean="0"/>
              <a:t>MSOS ideas for dealing with configuration changes, evaluation contexts ideas for control, CHAM ideas for concurrency, etc.</a:t>
            </a:r>
          </a:p>
          <a:p>
            <a:r>
              <a:rPr lang="en-US" dirty="0" smtClean="0"/>
              <a:t>Considered “too low level”, inappropriate for verification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564083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800" dirty="0" smtClean="0"/>
              <a:t>Quite intuitive, easy to understand and define.</a:t>
            </a:r>
            <a:endParaRPr lang="en-US" sz="2700" dirty="0" smtClean="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457" y="1930569"/>
            <a:ext cx="565590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Requires minimal training and it scales.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Towards a Better Semantic Approach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First, we want a semantic framework which,      at the same time and uniformly well, is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Expressive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FF0000"/>
                </a:solidFill>
              </a:rPr>
              <a:t> Executable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FF0000"/>
                </a:solidFill>
              </a:rPr>
              <a:t> Modular</a:t>
            </a:r>
            <a:r>
              <a:rPr lang="en-US" dirty="0" smtClean="0"/>
              <a:t>, and</a:t>
            </a:r>
          </a:p>
          <a:p>
            <a:pPr lvl="1"/>
            <a:r>
              <a:rPr lang="en-US" dirty="0" smtClean="0"/>
              <a:t>Suitable for </a:t>
            </a:r>
            <a:r>
              <a:rPr lang="en-US" dirty="0" smtClean="0">
                <a:solidFill>
                  <a:srgbClr val="FF0000"/>
                </a:solidFill>
              </a:rPr>
              <a:t>program reasoning</a:t>
            </a:r>
          </a:p>
          <a:p>
            <a:r>
              <a:rPr lang="en-US" dirty="0" smtClean="0"/>
              <a:t>Second, we want to develop supporting tools for </a:t>
            </a:r>
          </a:p>
          <a:p>
            <a:pPr lvl="1"/>
            <a:r>
              <a:rPr lang="en-US" dirty="0" smtClean="0"/>
              <a:t>Defining formal language semantics, and</a:t>
            </a:r>
          </a:p>
          <a:p>
            <a:pPr lvl="1"/>
            <a:r>
              <a:rPr lang="en-US" dirty="0" smtClean="0"/>
              <a:t>Using the semantics for program verification</a:t>
            </a:r>
          </a:p>
          <a:p>
            <a:pPr lvl="2"/>
            <a:r>
              <a:rPr lang="en-US" dirty="0" smtClean="0"/>
              <a:t>Put an end to having both operational and axiomatic or other semantics to languages.  No more semantics equivalence proofs to be done and maintained!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Starting Point: Rewriting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Meseguer</a:t>
            </a:r>
            <a:r>
              <a:rPr lang="en-US" dirty="0" smtClean="0"/>
              <a:t> (late 80s, early 90s)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Any logic can be represented in RL (it is reflective)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Quite efficiently; Maude often outperforms SML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</a:p>
          <a:p>
            <a:pPr lvl="1"/>
            <a:r>
              <a:rPr lang="en-US" dirty="0" smtClean="0"/>
              <a:t>Allows rules to only “match” what they need</a:t>
            </a:r>
          </a:p>
          <a:p>
            <a:r>
              <a:rPr lang="en-US" dirty="0" smtClean="0"/>
              <a:t>Can serve as a basis for </a:t>
            </a:r>
            <a:r>
              <a:rPr lang="en-US" dirty="0" smtClean="0">
                <a:solidFill>
                  <a:srgbClr val="FF0000"/>
                </a:solidFill>
              </a:rPr>
              <a:t>program reasoning</a:t>
            </a:r>
          </a:p>
          <a:p>
            <a:pPr lvl="1"/>
            <a:r>
              <a:rPr lang="en-US" dirty="0" smtClean="0"/>
              <a:t>Admits initial model semantics, so it is amenable for inductive or fixed-point proofs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Rewriting Logic Semantics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81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Project started jointly with </a:t>
            </a:r>
            <a:r>
              <a:rPr lang="en-US" dirty="0" err="1" smtClean="0"/>
              <a:t>Meseguer</a:t>
            </a:r>
            <a:r>
              <a:rPr lang="en-US" dirty="0" smtClean="0"/>
              <a:t> in 2003-4</a:t>
            </a:r>
          </a:p>
          <a:p>
            <a:r>
              <a:rPr lang="en-US" dirty="0" smtClean="0"/>
              <a:t>Idea: </a:t>
            </a:r>
            <a:r>
              <a:rPr lang="en-US" dirty="0" smtClean="0">
                <a:solidFill>
                  <a:srgbClr val="FF0000"/>
                </a:solidFill>
              </a:rPr>
              <a:t>Define the semantics of a programming language as a rewrite theory (set of rules)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Faithful, step-for-step representations</a:t>
            </a:r>
          </a:p>
          <a:p>
            <a:pPr lvl="1"/>
            <a:r>
              <a:rPr lang="en-US" dirty="0" smtClean="0"/>
              <a:t>So a uniform framework for all semantics </a:t>
            </a:r>
            <a:r>
              <a:rPr lang="en-US" dirty="0" smtClean="0"/>
              <a:t>(good!)</a:t>
            </a:r>
          </a:p>
          <a:p>
            <a:pPr lvl="1"/>
            <a:r>
              <a:rPr lang="en-US" dirty="0" smtClean="0"/>
              <a:t>But that also means that all their limitations are still there (bad!)</a:t>
            </a:r>
            <a:endParaRPr lang="en-US" dirty="0" smtClean="0"/>
          </a:p>
          <a:p>
            <a:pPr lvl="1"/>
            <a:r>
              <a:rPr lang="en-US" dirty="0" smtClean="0"/>
              <a:t>Appropriate </a:t>
            </a:r>
            <a:r>
              <a:rPr lang="en-US" dirty="0" smtClean="0"/>
              <a:t>techniques/methodologies </a:t>
            </a:r>
            <a:r>
              <a:rPr lang="en-US" dirty="0" smtClean="0"/>
              <a:t>still needed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230216" y="2694540"/>
            <a:ext cx="6705600" cy="2590609"/>
            <a:chOff x="685800" y="3546335"/>
            <a:chExt cx="8229600" cy="3159265"/>
          </a:xfrm>
        </p:grpSpPr>
        <p:sp>
          <p:nvSpPr>
            <p:cNvPr id="5" name="10-Point Star 4"/>
            <p:cNvSpPr/>
            <p:nvPr/>
          </p:nvSpPr>
          <p:spPr>
            <a:xfrm>
              <a:off x="685800" y="3546335"/>
              <a:ext cx="8229600" cy="3159265"/>
            </a:xfrm>
            <a:prstGeom prst="star10">
              <a:avLst/>
            </a:prstGeom>
            <a:solidFill>
              <a:schemeClr val="accent1">
                <a:alpha val="2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dirty="0" smtClean="0">
                  <a:solidFill>
                    <a:schemeClr val="tx1"/>
                  </a:solidFill>
                </a:rPr>
                <a:t>Rewriting Logic</a:t>
              </a:r>
              <a:endParaRPr 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" name="Flowchart: Alternate Process 5"/>
            <p:cNvSpPr/>
            <p:nvPr/>
          </p:nvSpPr>
          <p:spPr>
            <a:xfrm>
              <a:off x="1371599" y="4572000"/>
              <a:ext cx="1447801" cy="776452"/>
            </a:xfrm>
            <a:prstGeom prst="flowChartAlternateProcess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Big-Step SOS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7" name="Flowchart: Alternate Process 6"/>
            <p:cNvSpPr/>
            <p:nvPr/>
          </p:nvSpPr>
          <p:spPr>
            <a:xfrm>
              <a:off x="5105400" y="4070759"/>
              <a:ext cx="1938455" cy="653641"/>
            </a:xfrm>
            <a:prstGeom prst="flowChartAlternateProcess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MSOS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8" name="Flowchart: Alternate Process 7"/>
            <p:cNvSpPr/>
            <p:nvPr/>
          </p:nvSpPr>
          <p:spPr>
            <a:xfrm>
              <a:off x="6683115" y="4880489"/>
              <a:ext cx="1752600" cy="544701"/>
            </a:xfrm>
            <a:prstGeom prst="flowChartAlternateProcess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CHAM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9" name="Flowchart: Alternate Process 8"/>
            <p:cNvSpPr/>
            <p:nvPr/>
          </p:nvSpPr>
          <p:spPr>
            <a:xfrm>
              <a:off x="2217296" y="5562600"/>
              <a:ext cx="3200399" cy="685800"/>
            </a:xfrm>
            <a:prstGeom prst="flowChartAlternateProcess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Reduction Semantics with Evaluation Contexts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0" name="Flowchart: Alternate Process 9"/>
            <p:cNvSpPr/>
            <p:nvPr/>
          </p:nvSpPr>
          <p:spPr>
            <a:xfrm>
              <a:off x="3005253" y="4038600"/>
              <a:ext cx="1566747" cy="685800"/>
            </a:xfrm>
            <a:prstGeom prst="flowChartAlternateProcess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Small-Step</a:t>
              </a:r>
            </a:p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SOS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1" name="Flowchart: Alternate Process 10"/>
            <p:cNvSpPr/>
            <p:nvPr/>
          </p:nvSpPr>
          <p:spPr>
            <a:xfrm>
              <a:off x="5597852" y="5547610"/>
              <a:ext cx="1862253" cy="685800"/>
            </a:xfrm>
            <a:prstGeom prst="flowChartAlternateProcess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 err="1" smtClean="0">
                  <a:solidFill>
                    <a:schemeClr val="tx1"/>
                  </a:solidFill>
                </a:rPr>
                <a:t>Denotational</a:t>
              </a:r>
              <a:r>
                <a:rPr lang="en-US" sz="1400" dirty="0" smtClean="0">
                  <a:solidFill>
                    <a:schemeClr val="tx1"/>
                  </a:solidFill>
                </a:rPr>
                <a:t> Semantics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K Framework</a:t>
            </a:r>
            <a:br>
              <a:rPr lang="en-US" dirty="0" smtClean="0"/>
            </a:b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k-framework.org</a:t>
            </a:r>
            <a:endParaRPr lang="en-US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 tool-supported rewrite-based framework for defining programming language semantics</a:t>
            </a:r>
          </a:p>
          <a:p>
            <a:r>
              <a:rPr lang="en-US" dirty="0" smtClean="0"/>
              <a:t>Inspired from rewriting logic</a:t>
            </a:r>
          </a:p>
          <a:p>
            <a:r>
              <a:rPr lang="en-US" dirty="0" smtClean="0"/>
              <a:t>Used regularly in teaching</a:t>
            </a:r>
          </a:p>
          <a:p>
            <a:r>
              <a:rPr lang="en-US" dirty="0" smtClean="0"/>
              <a:t>Main ideas:</a:t>
            </a:r>
          </a:p>
          <a:p>
            <a:pPr lvl="1"/>
            <a:r>
              <a:rPr lang="en-US" dirty="0" smtClean="0"/>
              <a:t>Represent program configurations as a potentially </a:t>
            </a:r>
            <a:r>
              <a:rPr lang="en-US" dirty="0" smtClean="0">
                <a:solidFill>
                  <a:srgbClr val="FF0000"/>
                </a:solidFill>
              </a:rPr>
              <a:t>nested structure of cells </a:t>
            </a:r>
            <a:r>
              <a:rPr lang="en-US" dirty="0" smtClean="0"/>
              <a:t>(like in the CHAM)</a:t>
            </a:r>
          </a:p>
          <a:p>
            <a:pPr lvl="1"/>
            <a:r>
              <a:rPr lang="en-US" dirty="0" smtClean="0"/>
              <a:t>Flatten syntax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into special </a:t>
            </a:r>
            <a:r>
              <a:rPr lang="en-US" dirty="0" smtClean="0">
                <a:solidFill>
                  <a:srgbClr val="FF0000"/>
                </a:solidFill>
              </a:rPr>
              <a:t>computational structures </a:t>
            </a:r>
            <a:r>
              <a:rPr lang="en-US" dirty="0" smtClean="0"/>
              <a:t>(like in refocusing for evaluation contexts)</a:t>
            </a:r>
          </a:p>
          <a:p>
            <a:pPr lvl="1"/>
            <a:r>
              <a:rPr lang="en-US" dirty="0" smtClean="0"/>
              <a:t>Define the semantics of each language construct by </a:t>
            </a:r>
            <a:r>
              <a:rPr lang="en-US" dirty="0" smtClean="0">
                <a:solidFill>
                  <a:srgbClr val="FF0000"/>
                </a:solidFill>
              </a:rPr>
              <a:t>semantic rules </a:t>
            </a:r>
            <a:r>
              <a:rPr lang="en-US" dirty="0" smtClean="0"/>
              <a:t>(a small number, typically 1 or 2)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1124712" y="2590800"/>
            <a:ext cx="6723888" cy="1752600"/>
            <a:chOff x="1124712" y="2590800"/>
            <a:chExt cx="6723888" cy="1752600"/>
          </a:xfrm>
        </p:grpSpPr>
        <p:sp>
          <p:nvSpPr>
            <p:cNvPr id="3" name="Rounded Rectangle 2"/>
            <p:cNvSpPr/>
            <p:nvPr/>
          </p:nvSpPr>
          <p:spPr>
            <a:xfrm>
              <a:off x="1124712" y="2834640"/>
              <a:ext cx="457200" cy="762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2362200" y="2590800"/>
              <a:ext cx="5486400" cy="1752600"/>
            </a:xfrm>
            <a:prstGeom prst="wedgeRoundRectCallout">
              <a:avLst>
                <a:gd name="adj1" fmla="val -64169"/>
                <a:gd name="adj2" fmla="val -34179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38400" y="2743200"/>
              <a:ext cx="48813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Syntax declared using annotated BNF </a:t>
              </a:r>
              <a:endParaRPr lang="en-US" sz="2400" dirty="0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38400" y="3276600"/>
              <a:ext cx="2571750" cy="3810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75200" y="3657600"/>
              <a:ext cx="2921000" cy="381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570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990600" y="1609344"/>
            <a:ext cx="7772400" cy="4562856"/>
            <a:chOff x="990600" y="1609344"/>
            <a:chExt cx="7772400" cy="4562856"/>
          </a:xfrm>
        </p:grpSpPr>
        <p:sp>
          <p:nvSpPr>
            <p:cNvPr id="3" name="Rounded Rectangle 2"/>
            <p:cNvSpPr/>
            <p:nvPr/>
          </p:nvSpPr>
          <p:spPr>
            <a:xfrm>
              <a:off x="3657600" y="1609344"/>
              <a:ext cx="1828800" cy="5334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990600" y="2590800"/>
              <a:ext cx="7772400" cy="3581400"/>
            </a:xfrm>
            <a:prstGeom prst="wedgeRoundRectCallout">
              <a:avLst>
                <a:gd name="adj1" fmla="val -9319"/>
                <a:gd name="adj2" fmla="val -62325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00200" y="2902803"/>
              <a:ext cx="64872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Configuration  given as a nested cell structure.</a:t>
              </a:r>
            </a:p>
            <a:p>
              <a:r>
                <a:rPr lang="en-US" sz="2400" dirty="0" smtClean="0"/>
                <a:t>Leaves can be sets, </a:t>
              </a:r>
              <a:r>
                <a:rPr lang="en-US" sz="2400" dirty="0" err="1" smtClean="0"/>
                <a:t>multisets</a:t>
              </a:r>
              <a:r>
                <a:rPr lang="en-US" sz="2400" dirty="0" smtClean="0"/>
                <a:t>, lists, maps, or syntax</a:t>
              </a:r>
              <a:endParaRPr lang="en-US" sz="2400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6800" y="3823716"/>
              <a:ext cx="7528560" cy="21198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431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3749040" y="2788920"/>
            <a:ext cx="5318760" cy="3611880"/>
            <a:chOff x="3749040" y="2788920"/>
            <a:chExt cx="5318760" cy="3611880"/>
          </a:xfrm>
        </p:grpSpPr>
        <p:sp>
          <p:nvSpPr>
            <p:cNvPr id="3" name="Rounded Rectangle 2"/>
            <p:cNvSpPr/>
            <p:nvPr/>
          </p:nvSpPr>
          <p:spPr>
            <a:xfrm>
              <a:off x="3749040" y="2788920"/>
              <a:ext cx="609600" cy="3048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4343400" y="3276600"/>
              <a:ext cx="4724400" cy="3124200"/>
            </a:xfrm>
            <a:prstGeom prst="wedgeRoundRectCallout">
              <a:avLst>
                <a:gd name="adj1" fmla="val -56586"/>
                <a:gd name="adj2" fmla="val -55657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70172" y="3505200"/>
              <a:ext cx="43452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Semantic rules given contextually</a:t>
              </a:r>
              <a:endParaRPr lang="en-US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72000" y="5486400"/>
              <a:ext cx="41825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&lt;k&gt; X = V =&gt; V …&lt;/k&gt;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&gt;… X |-&gt; (_ =&gt; V) …&lt;/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09032" y="4038600"/>
              <a:ext cx="2944368" cy="1472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161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… could it be that, after 40 years of program verification, we still lack the right semantically grounded program verification foundation?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1738" y="5419725"/>
            <a:ext cx="42005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45865" y="4343400"/>
            <a:ext cx="22929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Hoare logic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581400" y="3240137"/>
            <a:ext cx="2138327" cy="37702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rgbClr val="00B0F0"/>
                </a:solidFill>
              </a:rPr>
              <a:t>?</a:t>
            </a:r>
            <a:endParaRPr lang="en-US" sz="239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Semantics are Useful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Executable, help language designers</a:t>
            </a:r>
          </a:p>
          <a:p>
            <a:r>
              <a:rPr lang="en-US" dirty="0" smtClean="0"/>
              <a:t>Make teaching PL concepts hands-on and fun</a:t>
            </a:r>
          </a:p>
          <a:p>
            <a:r>
              <a:rPr lang="en-US" dirty="0" smtClean="0"/>
              <a:t>Currently compiled into</a:t>
            </a:r>
          </a:p>
          <a:p>
            <a:pPr lvl="1"/>
            <a:r>
              <a:rPr lang="en-US" dirty="0" smtClean="0"/>
              <a:t>Maude, for execution, debugging, model checking</a:t>
            </a:r>
          </a:p>
          <a:p>
            <a:pPr lvl="1"/>
            <a:r>
              <a:rPr lang="en-US" dirty="0" smtClean="0"/>
              <a:t>Latex, for human inspection and understanding</a:t>
            </a:r>
          </a:p>
          <a:p>
            <a:r>
              <a:rPr lang="en-US" dirty="0" smtClean="0"/>
              <a:t>Plans to be compiled to</a:t>
            </a:r>
          </a:p>
          <a:p>
            <a:pPr lvl="1"/>
            <a:r>
              <a:rPr lang="en-US" dirty="0" smtClean="0"/>
              <a:t>OCAML, for fast execution</a:t>
            </a:r>
          </a:p>
          <a:p>
            <a:pPr lvl="1"/>
            <a:r>
              <a:rPr lang="en-US" dirty="0" smtClean="0"/>
              <a:t>COQ, for meta-property verification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Medium-Size K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the semantics of </a:t>
            </a:r>
            <a:r>
              <a:rPr lang="en-US" dirty="0" smtClean="0">
                <a:hlinkClick r:id="rId2"/>
              </a:rPr>
              <a:t>SIMPLE</a:t>
            </a:r>
            <a:r>
              <a:rPr lang="en-US" dirty="0" smtClean="0"/>
              <a:t> on the “K and Matching Logic”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65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Scales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Besides smaller and paradigmatic teaching </a:t>
            </a:r>
          </a:p>
          <a:p>
            <a:pPr>
              <a:buNone/>
            </a:pPr>
            <a:r>
              <a:rPr lang="en-US" dirty="0" smtClean="0"/>
              <a:t>languages, several larger languages were defined</a:t>
            </a:r>
          </a:p>
          <a:p>
            <a:r>
              <a:rPr lang="en-US" dirty="0" smtClean="0"/>
              <a:t>Scheme :  by Pat Meredith</a:t>
            </a:r>
          </a:p>
          <a:p>
            <a:r>
              <a:rPr lang="en-US" dirty="0" smtClean="0"/>
              <a:t>Java 1.4 : by </a:t>
            </a:r>
            <a:r>
              <a:rPr lang="en-US" dirty="0" err="1" smtClean="0"/>
              <a:t>Feng</a:t>
            </a:r>
            <a:r>
              <a:rPr lang="en-US" dirty="0" smtClean="0"/>
              <a:t> Chen</a:t>
            </a:r>
          </a:p>
          <a:p>
            <a:r>
              <a:rPr lang="en-US" dirty="0" err="1" smtClean="0"/>
              <a:t>Verilog</a:t>
            </a:r>
            <a:r>
              <a:rPr lang="en-US" dirty="0" smtClean="0"/>
              <a:t> : by Pat Meredith and Mike </a:t>
            </a:r>
            <a:r>
              <a:rPr lang="en-US" dirty="0" err="1" smtClean="0"/>
              <a:t>Katelman</a:t>
            </a:r>
            <a:endParaRPr lang="en-US" dirty="0" smtClean="0"/>
          </a:p>
          <a:p>
            <a:r>
              <a:rPr lang="en-US" dirty="0" smtClean="0"/>
              <a:t>C : by Chucky Ellison</a:t>
            </a:r>
          </a:p>
          <a:p>
            <a:pPr>
              <a:buNone/>
            </a:pPr>
            <a:r>
              <a:rPr lang="en-US" dirty="0" smtClean="0"/>
              <a:t>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 Configuration of C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90800"/>
            <a:ext cx="9144000" cy="265161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5638800" y="5638800"/>
            <a:ext cx="2590800" cy="1069848"/>
          </a:xfrm>
          <a:prstGeom prst="wedgeRoundRectCallout">
            <a:avLst>
              <a:gd name="adj1" fmla="val -57695"/>
              <a:gd name="adj2" fmla="val -1024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75 Cells!</a:t>
            </a:r>
            <a:endParaRPr lang="en-US" sz="48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019800" y="1444752"/>
            <a:ext cx="2590800" cy="1069848"/>
          </a:xfrm>
          <a:prstGeom prst="wedgeRoundRectCallout">
            <a:avLst>
              <a:gd name="adj1" fmla="val -122608"/>
              <a:gd name="adj2" fmla="val 695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Heap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 for the C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Total number of rules:       </a:t>
            </a:r>
            <a:r>
              <a:rPr lang="en-US" b="1" dirty="0" smtClean="0"/>
              <a:t>~1200</a:t>
            </a:r>
          </a:p>
          <a:p>
            <a:endParaRPr lang="en-US" dirty="0" smtClean="0"/>
          </a:p>
          <a:p>
            <a:r>
              <a:rPr lang="en-US" dirty="0" smtClean="0"/>
              <a:t>Has been tested on thousands of C programs (several benchmarks, including the </a:t>
            </a:r>
            <a:r>
              <a:rPr lang="en-US" dirty="0" err="1" smtClean="0"/>
              <a:t>gcc</a:t>
            </a:r>
            <a:r>
              <a:rPr lang="en-US" dirty="0" smtClean="0"/>
              <a:t> torture test, code from the obfuscated C competition, etc.)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assed </a:t>
            </a:r>
            <a:r>
              <a:rPr lang="en-US" b="1" dirty="0" smtClean="0"/>
              <a:t>99.2%</a:t>
            </a:r>
            <a:r>
              <a:rPr lang="en-US" dirty="0" smtClean="0"/>
              <a:t> so far!</a:t>
            </a:r>
          </a:p>
          <a:p>
            <a:pPr lvl="1"/>
            <a:r>
              <a:rPr lang="en-US" dirty="0" smtClean="0"/>
              <a:t>GCC 4.1.2 passes 99%, ICC 99.4%, Clang 98.3 (no opt.)</a:t>
            </a:r>
          </a:p>
          <a:p>
            <a:r>
              <a:rPr lang="en-US" i="1" dirty="0" smtClean="0"/>
              <a:t>The most complete formal C semantics</a:t>
            </a:r>
          </a:p>
          <a:p>
            <a:r>
              <a:rPr lang="en-US" dirty="0" smtClean="0"/>
              <a:t>Took more than 18 months to define …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Wouldn’t it be uneconomical to redefine it in each tool?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5105399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Verification</a:t>
            </a:r>
            <a:br>
              <a:rPr lang="en-US" dirty="0" smtClean="0"/>
            </a:br>
            <a:r>
              <a:rPr lang="en-US" dirty="0" smtClean="0"/>
              <a:t>=</a:t>
            </a:r>
            <a:br>
              <a:rPr lang="en-US" dirty="0" smtClean="0"/>
            </a:br>
            <a:r>
              <a:rPr lang="en-US" dirty="0" smtClean="0"/>
              <a:t>Rewriting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(language semantics)</a:t>
            </a:r>
            <a:br>
              <a:rPr lang="en-US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dirty="0" smtClean="0"/>
              <a:t>+</a:t>
            </a:r>
            <a:br>
              <a:rPr lang="en-US" dirty="0" smtClean="0"/>
            </a:br>
            <a:r>
              <a:rPr lang="en-US" dirty="0" smtClean="0"/>
              <a:t>[FOL]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(configuration reasoning)</a:t>
            </a:r>
            <a:br>
              <a:rPr lang="en-US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dirty="0" smtClean="0"/>
              <a:t>+</a:t>
            </a:r>
            <a:br>
              <a:rPr lang="en-US" dirty="0" smtClean="0"/>
            </a:br>
            <a:r>
              <a:rPr lang="en-US" dirty="0" smtClean="0"/>
              <a:t>Proof Rules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(behavior reasoning)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47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 logic for reasoning about configurations</a:t>
            </a:r>
          </a:p>
          <a:p>
            <a:r>
              <a:rPr lang="en-US" dirty="0" smtClean="0"/>
              <a:t>Formulae</a:t>
            </a:r>
          </a:p>
          <a:p>
            <a:pPr lvl="1"/>
            <a:r>
              <a:rPr lang="en-US" dirty="0" smtClean="0"/>
              <a:t>[FOL] over configurations, called </a:t>
            </a:r>
            <a:r>
              <a:rPr lang="en-US" dirty="0" smtClean="0">
                <a:solidFill>
                  <a:srgbClr val="FF0000"/>
                </a:solidFill>
              </a:rPr>
              <a:t>patterns</a:t>
            </a:r>
          </a:p>
          <a:p>
            <a:pPr lvl="1"/>
            <a:r>
              <a:rPr lang="en-US" dirty="0" smtClean="0"/>
              <a:t>Configurations are allowed to contain variables</a:t>
            </a:r>
          </a:p>
          <a:p>
            <a:r>
              <a:rPr lang="en-US" dirty="0" smtClean="0"/>
              <a:t>Models</a:t>
            </a:r>
          </a:p>
          <a:p>
            <a:pPr lvl="1"/>
            <a:r>
              <a:rPr lang="en-US" dirty="0" smtClean="0"/>
              <a:t>Ground configurations</a:t>
            </a:r>
          </a:p>
          <a:p>
            <a:r>
              <a:rPr lang="en-US" dirty="0" smtClean="0"/>
              <a:t>Satisfaction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Matching</a:t>
            </a:r>
            <a:r>
              <a:rPr lang="en-US" dirty="0" smtClean="0"/>
              <a:t> for configurations, plus [FOL] for the 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7630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x points to sequence </a:t>
            </a:r>
            <a:r>
              <a:rPr lang="en-US" i="1" dirty="0" smtClean="0"/>
              <a:t>A</a:t>
            </a:r>
            <a:r>
              <a:rPr lang="en-US" dirty="0"/>
              <a:t> </a:t>
            </a:r>
            <a:r>
              <a:rPr lang="en-US" dirty="0" smtClean="0"/>
              <a:t>with |</a:t>
            </a:r>
            <a:r>
              <a:rPr lang="en-US" i="1" dirty="0" smtClean="0"/>
              <a:t>A</a:t>
            </a:r>
            <a:r>
              <a:rPr lang="en-US" dirty="0" smtClean="0"/>
              <a:t>|&gt;1, and the reversed sequence rev(</a:t>
            </a:r>
            <a:r>
              <a:rPr lang="en-US" i="1" dirty="0" smtClean="0"/>
              <a:t>A</a:t>
            </a:r>
            <a:r>
              <a:rPr lang="en-US" dirty="0" smtClean="0"/>
              <a:t>) has been output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1600" dirty="0" smtClean="0"/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untrusted()</a:t>
            </a:r>
            <a:r>
              <a:rPr lang="en-US" dirty="0" smtClean="0"/>
              <a:t>can only be called from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trusted()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66889"/>
            <a:ext cx="7239000" cy="15003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791075"/>
            <a:ext cx="6069330" cy="16859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15200" y="3200400"/>
            <a:ext cx="17812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ym typeface="Symbol"/>
              </a:rPr>
              <a:t></a:t>
            </a:r>
            <a:r>
              <a:rPr lang="en-US" sz="3600" i="1" dirty="0" smtClean="0"/>
              <a:t> 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concreteness, assume configurations having the following syntax: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(matching logic works with any configurations)</a:t>
            </a:r>
          </a:p>
          <a:p>
            <a:endParaRPr lang="en-US" sz="1400" dirty="0" smtClean="0"/>
          </a:p>
          <a:p>
            <a:r>
              <a:rPr lang="en-US" dirty="0" smtClean="0"/>
              <a:t>Examples of concrete (ground) configurations: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2962275"/>
            <a:ext cx="622935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562600"/>
            <a:ext cx="9067800" cy="85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514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Concrete configurations are already patterns, but very simple ones, ground</a:t>
            </a:r>
          </a:p>
          <a:p>
            <a:r>
              <a:rPr lang="en-US" dirty="0" smtClean="0"/>
              <a:t>Example of more complex pattern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Thus, patterns generalize both terms and [FOL]</a:t>
            </a:r>
          </a:p>
          <a:p>
            <a:r>
              <a:rPr lang="en-US" dirty="0" smtClean="0"/>
              <a:t>Models: concrete configurations + valuations</a:t>
            </a:r>
          </a:p>
          <a:p>
            <a:r>
              <a:rPr lang="en-US" dirty="0" smtClean="0"/>
              <a:t>Satisfaction: matching for patterns, [FOL] for rest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29000"/>
            <a:ext cx="86868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609600" y="4343400"/>
            <a:ext cx="5410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17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State-of-the-Art</a:t>
            </a:r>
            <a:br>
              <a:rPr lang="en-US" dirty="0" smtClean="0"/>
            </a:br>
            <a:r>
              <a:rPr lang="en-US" dirty="0" smtClean="0"/>
              <a:t>in Program Analysis and Verification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Consider some programming language, 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Formal semantics of L?</a:t>
            </a:r>
          </a:p>
          <a:p>
            <a:pPr lvl="1"/>
            <a:r>
              <a:rPr lang="en-US" dirty="0" smtClean="0"/>
              <a:t>Typically skipped: considered expensive and useless</a:t>
            </a:r>
          </a:p>
          <a:p>
            <a:r>
              <a:rPr lang="en-US" dirty="0" smtClean="0"/>
              <a:t>Model checkers for L</a:t>
            </a:r>
          </a:p>
          <a:p>
            <a:pPr lvl="1"/>
            <a:r>
              <a:rPr lang="en-US" dirty="0" smtClean="0"/>
              <a:t>Based on some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Program verifiers for L</a:t>
            </a:r>
          </a:p>
          <a:p>
            <a:pPr lvl="1"/>
            <a:r>
              <a:rPr lang="en-US" dirty="0" smtClean="0"/>
              <a:t>Based on some 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Runtime verifiers for L</a:t>
            </a:r>
          </a:p>
          <a:p>
            <a:pPr lvl="1"/>
            <a:r>
              <a:rPr lang="en-US" dirty="0" smtClean="0"/>
              <a:t>Based on yet another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Reasoning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now prove (using FOL reasoning) properties about configurations, such as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9144000" cy="163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56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vs. Separation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achieves separation through matching at the structural (term) level, not through special logical connectives (*)</a:t>
            </a:r>
          </a:p>
          <a:p>
            <a:r>
              <a:rPr lang="en-US" dirty="0" smtClean="0"/>
              <a:t>Matching logic realizes separation at all levels of the configuration, not only in the heap</a:t>
            </a:r>
          </a:p>
          <a:p>
            <a:pPr lvl="1"/>
            <a:r>
              <a:rPr lang="en-US" dirty="0" smtClean="0"/>
              <a:t>the heap was only 1 out of the 75 cells in C’s def.</a:t>
            </a:r>
          </a:p>
          <a:p>
            <a:r>
              <a:rPr lang="en-US" dirty="0" smtClean="0"/>
              <a:t>Matching logic can stay within FOL, while separation logic needs to extend FOL</a:t>
            </a:r>
          </a:p>
          <a:p>
            <a:pPr lvl="1"/>
            <a:r>
              <a:rPr lang="en-US" dirty="0" smtClean="0"/>
              <a:t>Thus, we can use the existing SMT </a:t>
            </a:r>
            <a:r>
              <a:rPr lang="en-US" dirty="0" err="1" smtClean="0"/>
              <a:t>provers</a:t>
            </a:r>
            <a:r>
              <a:rPr lang="en-US" dirty="0" smtClean="0"/>
              <a:t>, 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as a Program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Hoare style - </a:t>
            </a:r>
            <a:r>
              <a:rPr lang="en-US" dirty="0" smtClean="0">
                <a:solidFill>
                  <a:srgbClr val="FF0000"/>
                </a:solidFill>
              </a:rPr>
              <a:t>not recommended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One has to redefine the PL semantics – </a:t>
            </a:r>
            <a:r>
              <a:rPr lang="en-US" dirty="0" smtClean="0">
                <a:solidFill>
                  <a:srgbClr val="FF0000"/>
                </a:solidFill>
              </a:rPr>
              <a:t>impractical</a:t>
            </a:r>
          </a:p>
          <a:p>
            <a:pPr lvl="1"/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Rewriting (or K) style – </a:t>
            </a:r>
            <a:r>
              <a:rPr lang="en-US" dirty="0" smtClean="0">
                <a:solidFill>
                  <a:srgbClr val="00B050"/>
                </a:solidFill>
              </a:rPr>
              <a:t>recommended</a:t>
            </a:r>
          </a:p>
          <a:p>
            <a:pPr lvl="1"/>
            <a:endParaRPr lang="en-US" dirty="0" smtClean="0">
              <a:solidFill>
                <a:srgbClr val="00B050"/>
              </a:solidFill>
            </a:endParaRPr>
          </a:p>
          <a:p>
            <a:pPr lvl="1"/>
            <a:endParaRPr lang="en-US" dirty="0" smtClean="0">
              <a:solidFill>
                <a:srgbClr val="00B050"/>
              </a:solidFill>
            </a:endParaRPr>
          </a:p>
          <a:p>
            <a:pPr lvl="1"/>
            <a:r>
              <a:rPr lang="en-US" dirty="0" smtClean="0"/>
              <a:t>One can reuse existing K semantics – </a:t>
            </a:r>
            <a:r>
              <a:rPr lang="en-US" dirty="0" smtClean="0">
                <a:solidFill>
                  <a:srgbClr val="00B050"/>
                </a:solidFill>
              </a:rPr>
              <a:t>very good</a:t>
            </a:r>
          </a:p>
          <a:p>
            <a:endParaRPr lang="en-US" dirty="0" smtClean="0">
              <a:solidFill>
                <a:srgbClr val="00B050"/>
              </a:solidFill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1738" y="2447925"/>
            <a:ext cx="42005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5172075"/>
            <a:ext cx="39909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Swapping Values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2057400"/>
            <a:ext cx="31051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swap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sp>
        <p:nvSpPr>
          <p:cNvPr id="6" name="Left Brace 5"/>
          <p:cNvSpPr/>
          <p:nvPr/>
        </p:nvSpPr>
        <p:spPr>
          <a:xfrm>
            <a:off x="304800" y="2362200"/>
            <a:ext cx="381000" cy="13716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014" y="2786744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614363" y="4114800"/>
            <a:ext cx="8453437" cy="2667000"/>
            <a:chOff x="614363" y="4114800"/>
            <a:chExt cx="8453437" cy="2667000"/>
          </a:xfrm>
        </p:grpSpPr>
        <p:pic>
          <p:nvPicPr>
            <p:cNvPr id="3481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4363" y="4124314"/>
              <a:ext cx="3805237" cy="2657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417125" y="5879275"/>
              <a:ext cx="11288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Courier New" pitchFamily="49" charset="0"/>
                  <a:cs typeface="Courier New" pitchFamily="49" charset="0"/>
                  <a:sym typeface="Symbol"/>
                </a:rPr>
                <a:t>if</a:t>
              </a:r>
              <a:r>
                <a:rPr lang="en-US" dirty="0" smtClean="0">
                  <a:sym typeface="Symbol"/>
                </a:rPr>
                <a:t>    </a:t>
              </a:r>
              <a:r>
                <a:rPr lang="en-US" dirty="0" smtClean="0"/>
                <a:t>x = y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334000" y="4114800"/>
              <a:ext cx="3733800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…&lt;/k&gt;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&lt;heap&gt;…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x|-&gt;(a=&gt;b),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y|-&gt;(b=&gt;a)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…&lt;/heap&gt;</a:t>
              </a: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…&lt;/k&gt;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&lt;heap&gt;… x|-&gt; a …&lt;/heap&gt;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if x = y</a:t>
              </a:r>
              <a:endParaRPr lang="en-US" sz="1600" b="1" dirty="0">
                <a:latin typeface="Courier New" pitchFamily="49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Reversing a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reverse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524000"/>
            <a:ext cx="42576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Brace 4"/>
          <p:cNvSpPr/>
          <p:nvPr/>
        </p:nvSpPr>
        <p:spPr>
          <a:xfrm>
            <a:off x="304800" y="1828800"/>
            <a:ext cx="381000" cy="22860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0758" y="271034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524001" y="4365172"/>
            <a:ext cx="7162799" cy="2300959"/>
            <a:chOff x="1524001" y="4365172"/>
            <a:chExt cx="7162799" cy="2300959"/>
          </a:xfrm>
        </p:grpSpPr>
        <p:sp>
          <p:nvSpPr>
            <p:cNvPr id="6" name="Rectangle 5"/>
            <p:cNvSpPr/>
            <p:nvPr/>
          </p:nvSpPr>
          <p:spPr>
            <a:xfrm>
              <a:off x="1600200" y="6019800"/>
              <a:ext cx="7086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rule &lt;k&gt; $ =&gt; return p; &lt;/k&gt;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     &lt;heap&gt;…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x,A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) =&gt;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p,rev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(A)) …&lt;/heap&gt;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3584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1" y="4365172"/>
              <a:ext cx="4114799" cy="1349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Correctness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 have two rewrite relations on configurations</a:t>
            </a:r>
          </a:p>
          <a:p>
            <a:pPr lvl="1">
              <a:buNone/>
            </a:pPr>
            <a:r>
              <a:rPr lang="en-US" sz="3600" b="1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 given by the language K semantics;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safe</a:t>
            </a:r>
          </a:p>
          <a:p>
            <a:pPr lvl="1">
              <a:buNone/>
            </a:pPr>
            <a:r>
              <a:rPr lang="en-US" sz="3600" dirty="0" smtClean="0">
                <a:solidFill>
                  <a:srgbClr val="FF0000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 given by specifications;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unsafe</a:t>
            </a:r>
            <a:r>
              <a:rPr lang="en-US" dirty="0" smtClean="0">
                <a:sym typeface="Symbol"/>
              </a:rPr>
              <a:t>, has to be proved</a:t>
            </a:r>
          </a:p>
          <a:p>
            <a:r>
              <a:rPr lang="en-US" dirty="0" smtClean="0"/>
              <a:t>Idea (simplified for deterministic languages):</a:t>
            </a:r>
          </a:p>
          <a:p>
            <a:pPr lvl="1"/>
            <a:r>
              <a:rPr lang="en-US" dirty="0" smtClean="0">
                <a:sym typeface="Symbol"/>
              </a:rPr>
              <a:t>Pick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 right</a:t>
            </a:r>
            <a:r>
              <a:rPr lang="en-US" dirty="0" smtClean="0">
                <a:sym typeface="Symbol"/>
              </a:rPr>
              <a:t>. Show that always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 ( 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)* right </a:t>
            </a:r>
            <a:r>
              <a:rPr lang="en-US" dirty="0" smtClean="0">
                <a:sym typeface="Symbol"/>
              </a:rPr>
              <a:t>modulo matching logic reasoning (between rewrite steps)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Theorem (soundness):</a:t>
            </a:r>
          </a:p>
          <a:p>
            <a:pPr lvl="1"/>
            <a:r>
              <a:rPr lang="en-US" dirty="0" smtClean="0"/>
              <a:t>If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 right</a:t>
            </a:r>
            <a:r>
              <a:rPr lang="en-US" dirty="0" smtClean="0"/>
              <a:t> and “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/>
              <a:t> </a:t>
            </a:r>
            <a:r>
              <a:rPr lang="en-US" i="1" dirty="0" smtClean="0"/>
              <a:t>matches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left</a:t>
            </a:r>
            <a:r>
              <a:rPr lang="en-US" dirty="0" smtClean="0"/>
              <a:t>” such that 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/>
              <a:t> has a normal form for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/>
              <a:t>, then “</a:t>
            </a:r>
            <a:r>
              <a:rPr lang="en-US" dirty="0" err="1" smtClean="0">
                <a:solidFill>
                  <a:srgbClr val="00B050"/>
                </a:solidFill>
              </a:rPr>
              <a:t>nf</a:t>
            </a:r>
            <a:r>
              <a:rPr lang="en-US" dirty="0" smtClean="0">
                <a:solidFill>
                  <a:srgbClr val="00B050"/>
                </a:solidFill>
              </a:rPr>
              <a:t>(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>
                <a:solidFill>
                  <a:srgbClr val="00B050"/>
                </a:solidFill>
              </a:rPr>
              <a:t>)</a:t>
            </a:r>
            <a:r>
              <a:rPr lang="en-US" dirty="0" smtClean="0"/>
              <a:t> </a:t>
            </a:r>
            <a:r>
              <a:rPr lang="en-US" i="1" dirty="0" smtClean="0"/>
              <a:t>matches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right</a:t>
            </a:r>
            <a:r>
              <a:rPr lang="en-US" dirty="0" smtClean="0"/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More Formally:</a:t>
            </a:r>
            <a:br>
              <a:rPr lang="en-US" dirty="0" smtClean="0"/>
            </a:br>
            <a:r>
              <a:rPr lang="en-US" dirty="0" smtClean="0"/>
              <a:t>Matching Logic Rewriting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rewrite rules are rewrite rules over matching logic formulae:</a:t>
            </a:r>
          </a:p>
          <a:p>
            <a:r>
              <a:rPr lang="en-US" dirty="0" smtClean="0"/>
              <a:t>Since patterns generalize terms, matching logic rewriting captures term rewriting</a:t>
            </a:r>
          </a:p>
          <a:p>
            <a:r>
              <a:rPr lang="en-US" dirty="0" smtClean="0"/>
              <a:t>Moreover, deals naturally with side conditions: rewrite rules of the form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</a:t>
            </a:r>
            <a:r>
              <a:rPr lang="en-US" dirty="0" smtClean="0"/>
              <a:t>re captured as matching logic rules of the form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133600"/>
            <a:ext cx="1809750" cy="635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0" y="4838700"/>
            <a:ext cx="19431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6019800"/>
            <a:ext cx="22764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27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Rules of operational nature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514600"/>
            <a:ext cx="284797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4857750"/>
            <a:ext cx="32956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67000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924425"/>
            <a:ext cx="168592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79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II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28765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47963"/>
            <a:ext cx="75057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4419600"/>
            <a:ext cx="27051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216" y="5257800"/>
            <a:ext cx="67818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053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Rules of deductive nature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62200"/>
            <a:ext cx="3086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076575"/>
            <a:ext cx="6400800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4648200"/>
            <a:ext cx="33623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372100"/>
            <a:ext cx="78867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427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C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What should the following program evaluate to?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According to the C “standard”, it is </a:t>
            </a:r>
            <a:r>
              <a:rPr lang="en-US" b="1" dirty="0" smtClean="0">
                <a:solidFill>
                  <a:srgbClr val="FF0000"/>
                </a:solidFill>
              </a:rPr>
              <a:t>undefined</a:t>
            </a:r>
          </a:p>
          <a:p>
            <a:r>
              <a:rPr lang="en-US" dirty="0" smtClean="0"/>
              <a:t>GCC4, MSVC: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GCC3, ICC, Clang: it returns </a:t>
            </a:r>
            <a:r>
              <a:rPr lang="en-US" b="1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By April 2011, both </a:t>
            </a:r>
            <a:r>
              <a:rPr lang="en-US" dirty="0" err="1" smtClean="0"/>
              <a:t>Frama</a:t>
            </a:r>
            <a:r>
              <a:rPr lang="en-US" dirty="0" smtClean="0"/>
              <a:t>-C (with its Jessie verification plugin) and Havoc "prove"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" name="Rectangle 3"/>
          <p:cNvSpPr/>
          <p:nvPr/>
        </p:nvSpPr>
        <p:spPr>
          <a:xfrm>
            <a:off x="2438400" y="2362200"/>
            <a:ext cx="5486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main(void) {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x = 0;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return (x = 1) + (x = 2);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IV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676400"/>
            <a:ext cx="3057525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08" y="2438400"/>
            <a:ext cx="916305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76700"/>
            <a:ext cx="27813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5257800"/>
            <a:ext cx="81534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421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 proof rule of matching logic rewriting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650" y="2819400"/>
            <a:ext cx="25527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9148763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047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Matching logic generalizes both operational semantics and axiomatic semantics</a:t>
            </a:r>
          </a:p>
          <a:p>
            <a:pPr lvl="1"/>
            <a:r>
              <a:rPr lang="en-US" dirty="0" smtClean="0"/>
              <a:t>Operational semantics by means of capturing term rewriting as discussed above</a:t>
            </a:r>
          </a:p>
          <a:p>
            <a:pPr lvl="1"/>
            <a:r>
              <a:rPr lang="en-US" dirty="0" smtClean="0"/>
              <a:t>Axiomatic semantics by noticing that Hoare triples are particular pattern rewrites:</a:t>
            </a:r>
            <a:endParaRPr lang="en-US" sz="1400" dirty="0"/>
          </a:p>
          <a:p>
            <a:pPr marL="457200" lvl="1" indent="0">
              <a:buNone/>
            </a:pPr>
            <a:r>
              <a:rPr lang="en-US" dirty="0" smtClean="0"/>
              <a:t>                                             </a:t>
            </a:r>
            <a:r>
              <a:rPr lang="en-US" sz="4800" dirty="0" smtClean="0"/>
              <a:t>=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800600"/>
            <a:ext cx="31432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5781675"/>
            <a:ext cx="725805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54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Any operational behavior can also be derived using matching logic reasoning</a:t>
            </a:r>
          </a:p>
          <a:p>
            <a:r>
              <a:rPr lang="en-US" dirty="0" smtClean="0"/>
              <a:t>For any Hoare triple                       derived with axiomatic semantics, the corresponding matching logic rule                                      can be derived with the matching logic proof system</a:t>
            </a:r>
          </a:p>
          <a:p>
            <a:pPr lvl="1"/>
            <a:r>
              <a:rPr lang="en-US" dirty="0" smtClean="0"/>
              <a:t>Proof is constructive, not existential</a:t>
            </a:r>
          </a:p>
          <a:p>
            <a:r>
              <a:rPr lang="en-US" dirty="0" smtClean="0"/>
              <a:t>Partial correctness</a:t>
            </a:r>
          </a:p>
          <a:p>
            <a:pPr lvl="1"/>
            <a:r>
              <a:rPr lang="en-US" dirty="0" smtClean="0"/>
              <a:t>Holds for ALL languages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3714750"/>
            <a:ext cx="31432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771775"/>
            <a:ext cx="14859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57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hlinkClick r:id="rId2"/>
              </a:rPr>
              <a:t>MatchC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Matching Logic Verifier for (a fragment of) </a:t>
            </a:r>
            <a:r>
              <a:rPr lang="en-US" dirty="0" smtClean="0"/>
              <a:t>C</a:t>
            </a:r>
          </a:p>
          <a:p>
            <a:r>
              <a:rPr lang="en-US" dirty="0" smtClean="0"/>
              <a:t>Uses the K semantics of the C fragment </a:t>
            </a:r>
            <a:r>
              <a:rPr lang="en-US" i="1" dirty="0" smtClean="0">
                <a:solidFill>
                  <a:srgbClr val="FF0000"/>
                </a:solidFill>
              </a:rPr>
              <a:t>unchanged</a:t>
            </a:r>
          </a:p>
          <a:p>
            <a:r>
              <a:rPr lang="en-US" dirty="0" smtClean="0"/>
              <a:t>Has verified a series of challenging programs</a:t>
            </a:r>
          </a:p>
          <a:p>
            <a:pPr lvl="1"/>
            <a:r>
              <a:rPr lang="en-US" dirty="0" err="1" smtClean="0"/>
              <a:t>Undefiness</a:t>
            </a:r>
            <a:r>
              <a:rPr lang="en-US" dirty="0" smtClean="0"/>
              <a:t>, typical Hoare-like programs, heap programs (lists, trees, stacks, queues, graphs), </a:t>
            </a:r>
            <a:r>
              <a:rPr lang="en-US" dirty="0" err="1" smtClean="0"/>
              <a:t>sortings</a:t>
            </a:r>
            <a:r>
              <a:rPr lang="en-US" dirty="0" smtClean="0"/>
              <a:t>, AVL trees, </a:t>
            </a:r>
            <a:r>
              <a:rPr lang="en-US" dirty="0" err="1" smtClean="0"/>
              <a:t>Schorr</a:t>
            </a:r>
            <a:r>
              <a:rPr lang="en-US" dirty="0" smtClean="0"/>
              <a:t>-Waite graph marking</a:t>
            </a:r>
          </a:p>
        </p:txBody>
      </p:sp>
    </p:spTree>
    <p:extLst>
      <p:ext uri="{BB962C8B-B14F-4D97-AF65-F5344CB8AC3E}">
        <p14:creationId xmlns:p14="http://schemas.microsoft.com/office/powerpoint/2010/main" val="328660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 (semantics) and Matching Logic (verification)</a:t>
            </a:r>
          </a:p>
          <a:p>
            <a:r>
              <a:rPr lang="en-US" dirty="0" smtClean="0"/>
              <a:t>Formal semantics is useful and practical!</a:t>
            </a:r>
          </a:p>
          <a:p>
            <a:r>
              <a:rPr lang="en-US" dirty="0" smtClean="0"/>
              <a:t>One can use an executable semantics of a language </a:t>
            </a:r>
            <a:r>
              <a:rPr lang="en-US" i="1" dirty="0" smtClean="0"/>
              <a:t>as is </a:t>
            </a:r>
            <a:r>
              <a:rPr lang="en-US" dirty="0" smtClean="0"/>
              <a:t>also for program verification</a:t>
            </a:r>
          </a:p>
          <a:p>
            <a:pPr lvl="1"/>
            <a:r>
              <a:rPr lang="en-US" dirty="0" smtClean="0"/>
              <a:t>As opposed to redefining it as a Hoare logic</a:t>
            </a:r>
          </a:p>
          <a:p>
            <a:r>
              <a:rPr lang="en-US" dirty="0" smtClean="0"/>
              <a:t>Giving a formal semantics is not necessarily painful, it can be fun if one uses the right tools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Formal Semantics Manifesto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Programming languages must have formal semantics</a:t>
            </a:r>
            <a:r>
              <a:rPr lang="en-US" sz="4000" b="1" dirty="0" smtClean="0">
                <a:solidFill>
                  <a:srgbClr val="FF0000"/>
                </a:solidFill>
              </a:rPr>
              <a:t>!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(period)</a:t>
            </a:r>
          </a:p>
          <a:p>
            <a:pPr lvl="1"/>
            <a:r>
              <a:rPr lang="en-US" dirty="0" smtClean="0"/>
              <a:t>And analysis/verification tools should build on them at best, or should formally relate to them at worst</a:t>
            </a:r>
          </a:p>
          <a:p>
            <a:pPr lvl="2"/>
            <a:r>
              <a:rPr lang="en-US" dirty="0" smtClean="0"/>
              <a:t>Otherwise they are </a:t>
            </a:r>
            <a:r>
              <a:rPr lang="en-US" dirty="0" err="1" smtClean="0"/>
              <a:t>adhoc</a:t>
            </a:r>
            <a:r>
              <a:rPr lang="en-US" dirty="0" smtClean="0"/>
              <a:t> and likely wrong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Informal manuals are not sufficient</a:t>
            </a:r>
          </a:p>
          <a:p>
            <a:pPr lvl="1"/>
            <a:r>
              <a:rPr lang="en-US" dirty="0" smtClean="0"/>
              <a:t>Manuals typically have a formal syntax of the language (in an appendix)</a:t>
            </a:r>
          </a:p>
          <a:p>
            <a:pPr lvl="1"/>
            <a:r>
              <a:rPr lang="en-US" dirty="0" smtClean="0"/>
              <a:t>Why not a formal semantics appendix as well?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and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We are facing a semantic chaos</a:t>
            </a:r>
          </a:p>
          <a:p>
            <a:pPr lvl="1"/>
            <a:r>
              <a:rPr lang="en-US" dirty="0" smtClean="0"/>
              <a:t>Axiomatic, </a:t>
            </a:r>
            <a:r>
              <a:rPr lang="en-US" dirty="0" err="1" smtClean="0"/>
              <a:t>denotational</a:t>
            </a:r>
            <a:r>
              <a:rPr lang="en-US" dirty="0" smtClean="0"/>
              <a:t>, operational, etc.</a:t>
            </a:r>
          </a:p>
          <a:p>
            <a:r>
              <a:rPr lang="en-US" dirty="0" smtClean="0"/>
              <a:t>Why so many semantic styles?</a:t>
            </a:r>
          </a:p>
          <a:p>
            <a:pPr lvl="1"/>
            <a:r>
              <a:rPr lang="en-US" dirty="0" smtClean="0"/>
              <a:t>Since none of them is ideal, they have limitations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We want a powerful, unified foundation for language design, semantics and verification</a:t>
            </a:r>
          </a:p>
          <a:p>
            <a:pPr lvl="1"/>
            <a:r>
              <a:rPr lang="en-US" dirty="0" smtClean="0"/>
              <a:t>One semantic approach to serve all the purposes!</a:t>
            </a:r>
          </a:p>
          <a:p>
            <a:pPr lvl="1"/>
            <a:r>
              <a:rPr lang="en-US" dirty="0" smtClean="0"/>
              <a:t>To work with realistic languages (C, Java, etc.)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>Minimal</a:t>
            </a:r>
            <a:r>
              <a:rPr lang="en-US" dirty="0" smtClean="0"/>
              <a:t> Requirements for an Ideal Language Semantic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Substitution or environment-based definitions, abrupt control changes (</a:t>
            </a:r>
            <a:r>
              <a:rPr lang="en-US" dirty="0" err="1" smtClean="0"/>
              <a:t>callcc</a:t>
            </a:r>
            <a:r>
              <a:rPr lang="en-US" dirty="0" smtClean="0"/>
              <a:t>), concurrency, etc.</a:t>
            </a:r>
          </a:p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So we can test it and use it in tools (</a:t>
            </a:r>
            <a:r>
              <a:rPr lang="en-US" dirty="0" err="1" smtClean="0"/>
              <a:t>symb</a:t>
            </a:r>
            <a:r>
              <a:rPr lang="en-US" dirty="0" smtClean="0"/>
              <a:t>. exec.)</a:t>
            </a:r>
          </a:p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modular </a:t>
            </a:r>
            <a:r>
              <a:rPr lang="en-US" dirty="0" smtClean="0"/>
              <a:t>(thus scale)</a:t>
            </a:r>
          </a:p>
          <a:p>
            <a:pPr lvl="1"/>
            <a:r>
              <a:rPr lang="en-US" dirty="0" smtClean="0"/>
              <a:t>So each feature is defined once and for all</a:t>
            </a:r>
          </a:p>
          <a:p>
            <a:r>
              <a:rPr lang="en-US" dirty="0" smtClean="0"/>
              <a:t>Should serve as a basis for </a:t>
            </a:r>
            <a:r>
              <a:rPr lang="en-US" dirty="0" smtClean="0">
                <a:solidFill>
                  <a:srgbClr val="FF0000"/>
                </a:solidFill>
              </a:rPr>
              <a:t>program reasoning</a:t>
            </a:r>
          </a:p>
          <a:p>
            <a:pPr lvl="1"/>
            <a:r>
              <a:rPr lang="en-US" dirty="0" smtClean="0"/>
              <a:t>So we can also prove programs correct with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1341438"/>
            <a:ext cx="8839200" cy="4373562"/>
          </a:xfrm>
        </p:spPr>
        <p:txBody>
          <a:bodyPr>
            <a:normAutofit/>
          </a:bodyPr>
          <a:lstStyle/>
          <a:p>
            <a:r>
              <a:rPr lang="en-US" dirty="0" smtClean="0"/>
              <a:t>- Conventional Semantic Approaches - </a:t>
            </a:r>
            <a:br>
              <a:rPr lang="en-US" dirty="0" smtClean="0"/>
            </a:br>
            <a:r>
              <a:rPr lang="en-US" dirty="0" smtClean="0"/>
              <a:t>- Advantages and Limitations –</a:t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3200" dirty="0" smtClean="0"/>
              <a:t>Chronologically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- 1969: Floyd-Hoare Logic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610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Basis for </a:t>
            </a:r>
            <a:r>
              <a:rPr lang="en-US" dirty="0" smtClean="0">
                <a:solidFill>
                  <a:srgbClr val="FF0000"/>
                </a:solidFill>
              </a:rPr>
              <a:t>program verification</a:t>
            </a:r>
          </a:p>
          <a:p>
            <a:r>
              <a:rPr lang="en-US" dirty="0" smtClean="0"/>
              <a:t>Not executable, and thus, hard to test</a:t>
            </a:r>
          </a:p>
          <a:p>
            <a:pPr lvl="1"/>
            <a:r>
              <a:rPr lang="en-US" dirty="0" smtClean="0"/>
              <a:t>Semantic errors found by proving wrong properties</a:t>
            </a:r>
          </a:p>
          <a:p>
            <a:pPr lvl="1"/>
            <a:r>
              <a:rPr lang="en-US" dirty="0" smtClean="0"/>
              <a:t>Soundness rarely or never proved in practice</a:t>
            </a:r>
          </a:p>
          <a:p>
            <a:r>
              <a:rPr lang="en-US" dirty="0" smtClean="0"/>
              <a:t>Not very expressive</a:t>
            </a:r>
          </a:p>
          <a:p>
            <a:pPr lvl="1"/>
            <a:r>
              <a:rPr lang="en-US" dirty="0" smtClean="0"/>
              <a:t>Often requires heavy program transformations  (e.g., to eliminate side effects, pointers, exceptions, etc.), to reduce languages to cores which can be given an axiomatic semantics</a:t>
            </a:r>
          </a:p>
          <a:p>
            <a:pPr lvl="1"/>
            <a:r>
              <a:rPr lang="en-US" dirty="0" smtClean="0"/>
              <a:t>Structural program properties (e.g., about heap, stacks, input/output, etc.) hard to state; need special logic support</a:t>
            </a:r>
          </a:p>
          <a:p>
            <a:pPr lvl="1"/>
            <a:r>
              <a:rPr lang="en-US" dirty="0" smtClean="0"/>
              <a:t>Structural framing (e.g., heap framing) hard to deal with</a:t>
            </a:r>
          </a:p>
          <a:p>
            <a:r>
              <a:rPr lang="en-US" dirty="0" smtClean="0"/>
              <a:t>Implementations of Floyd-Hoare verifiers for real languages still an art, who few master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25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13218</TotalTime>
  <Words>1981</Words>
  <Application>Microsoft Office PowerPoint</Application>
  <PresentationFormat>On-screen Show (4:3)</PresentationFormat>
  <Paragraphs>293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K and Matching Logic</vt:lpstr>
      <vt:lpstr>Question</vt:lpstr>
      <vt:lpstr>Current State-of-the-Art in Program Analysis and Verification</vt:lpstr>
      <vt:lpstr>Example of C Program</vt:lpstr>
      <vt:lpstr>A Formal Semantics Manifesto</vt:lpstr>
      <vt:lpstr>Motivation and Goal</vt:lpstr>
      <vt:lpstr>Minimal Requirements for an Ideal Language Semantic Framework</vt:lpstr>
      <vt:lpstr>- Conventional Semantic Approaches -  - Advantages and Limitations –   Chronologically</vt:lpstr>
      <vt:lpstr>- 1969: Floyd-Hoare Logic -</vt:lpstr>
      <vt:lpstr>- 1971: Denotational Semantics -</vt:lpstr>
      <vt:lpstr>- 1981: Operational Semantics -</vt:lpstr>
      <vt:lpstr>Towards a Better Semantic Approach</vt:lpstr>
      <vt:lpstr>Starting Point: Rewriting Logic</vt:lpstr>
      <vt:lpstr>Rewriting Logic Semantics Project</vt:lpstr>
      <vt:lpstr>The K Framework k-framework.org</vt:lpstr>
      <vt:lpstr>Complete K Definition of KernelC</vt:lpstr>
      <vt:lpstr>Complete K Definition of KernelC</vt:lpstr>
      <vt:lpstr>Complete K Definition of KernelC</vt:lpstr>
      <vt:lpstr>Complete K Definition of KernelC</vt:lpstr>
      <vt:lpstr>K Semantics are Useful</vt:lpstr>
      <vt:lpstr>Medium-Size K Definition</vt:lpstr>
      <vt:lpstr>K Scales</vt:lpstr>
      <vt:lpstr>The K Configuration of C</vt:lpstr>
      <vt:lpstr>Statistics for the C definition</vt:lpstr>
      <vt:lpstr>Matching Logic Verification = Rewriting (language semantics) + [FOL] (configuration reasoning) + Proof Rules (behavior reasoning)</vt:lpstr>
      <vt:lpstr>Matching Logic</vt:lpstr>
      <vt:lpstr>Examples of Patterns</vt:lpstr>
      <vt:lpstr>More Formally: Configurations</vt:lpstr>
      <vt:lpstr>More Formally: Patterns</vt:lpstr>
      <vt:lpstr>More Formally: Reasoning</vt:lpstr>
      <vt:lpstr>Matching Logic vs. Separation Logic</vt:lpstr>
      <vt:lpstr>Matching Logic as a Program Logic</vt:lpstr>
      <vt:lpstr>Example – Swapping Values</vt:lpstr>
      <vt:lpstr>Example – Reversing a list</vt:lpstr>
      <vt:lpstr>Partial Correctness</vt:lpstr>
      <vt:lpstr>More Formally: Matching Logic Rewriting</vt:lpstr>
      <vt:lpstr>More Formally: Proof System I</vt:lpstr>
      <vt:lpstr>More Formally: Proof System II</vt:lpstr>
      <vt:lpstr>More Formally: Proof System III</vt:lpstr>
      <vt:lpstr>More Formally: Proof System IV</vt:lpstr>
      <vt:lpstr>More Formally: Proof System V</vt:lpstr>
      <vt:lpstr>Fact</vt:lpstr>
      <vt:lpstr>Theorem</vt:lpstr>
      <vt:lpstr>MatchC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Matching Logic</dc:title>
  <dc:creator>Luta</dc:creator>
  <cp:lastModifiedBy>Rosu, Grigore</cp:lastModifiedBy>
  <cp:revision>396</cp:revision>
  <dcterms:created xsi:type="dcterms:W3CDTF">2006-08-16T00:00:00Z</dcterms:created>
  <dcterms:modified xsi:type="dcterms:W3CDTF">2011-10-21T20:52:48Z</dcterms:modified>
  <cp:contentStatus/>
</cp:coreProperties>
</file>